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6" r:id="rId2"/>
    <p:sldId id="276" r:id="rId3"/>
    <p:sldId id="381" r:id="rId4"/>
    <p:sldId id="383" r:id="rId5"/>
    <p:sldId id="395" r:id="rId6"/>
    <p:sldId id="393" r:id="rId7"/>
    <p:sldId id="275" r:id="rId8"/>
    <p:sldId id="380" r:id="rId9"/>
    <p:sldId id="384" r:id="rId10"/>
    <p:sldId id="379" r:id="rId11"/>
    <p:sldId id="277" r:id="rId12"/>
    <p:sldId id="392" r:id="rId13"/>
    <p:sldId id="415" r:id="rId14"/>
    <p:sldId id="280" r:id="rId15"/>
    <p:sldId id="281" r:id="rId16"/>
    <p:sldId id="388" r:id="rId17"/>
    <p:sldId id="282" r:id="rId18"/>
    <p:sldId id="267" r:id="rId19"/>
    <p:sldId id="283" r:id="rId20"/>
    <p:sldId id="390" r:id="rId21"/>
    <p:sldId id="300" r:id="rId22"/>
    <p:sldId id="311" r:id="rId23"/>
    <p:sldId id="387" r:id="rId24"/>
    <p:sldId id="288" r:id="rId25"/>
    <p:sldId id="414" r:id="rId26"/>
    <p:sldId id="398" r:id="rId27"/>
    <p:sldId id="400" r:id="rId28"/>
    <p:sldId id="401" r:id="rId29"/>
    <p:sldId id="402" r:id="rId30"/>
    <p:sldId id="399" r:id="rId31"/>
    <p:sldId id="416" r:id="rId32"/>
    <p:sldId id="404" r:id="rId33"/>
    <p:sldId id="409" r:id="rId34"/>
    <p:sldId id="406" r:id="rId35"/>
    <p:sldId id="403" r:id="rId36"/>
    <p:sldId id="410" r:id="rId37"/>
    <p:sldId id="411" r:id="rId38"/>
    <p:sldId id="412" r:id="rId39"/>
    <p:sldId id="408" r:id="rId40"/>
    <p:sldId id="407" r:id="rId41"/>
    <p:sldId id="405" r:id="rId42"/>
    <p:sldId id="41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AAB"/>
    <a:srgbClr val="F24A53"/>
    <a:srgbClr val="FF8800"/>
    <a:srgbClr val="FF8902"/>
    <a:srgbClr val="D2D3D3"/>
    <a:srgbClr val="FFFFFF"/>
    <a:srgbClr val="0173D9"/>
    <a:srgbClr val="FF800E"/>
    <a:srgbClr val="2DA02B"/>
    <a:srgbClr val="0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00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7/17/21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7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7/17/21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423669" y="876693"/>
            <a:ext cx="921271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17 JULIO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73E01-EF80-3445-978D-EA21F6F8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66" y="1767327"/>
            <a:ext cx="5159263" cy="4311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473D59-F19A-AE40-80CC-668B9872E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9" y="1884149"/>
            <a:ext cx="5068968" cy="41950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0788667" y="2986766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0788667" y="3984205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10 JULIO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17 JULIO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4779546" y="2360834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4735733" y="3483405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974063">
            <a:off x="3512456" y="2226792"/>
            <a:ext cx="1281743" cy="7565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523579">
            <a:off x="9157202" y="2062393"/>
            <a:ext cx="1218931" cy="776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8B1B4D-EC4D-0E41-8FC2-B55B732DF61A}"/>
              </a:ext>
            </a:extLst>
          </p:cNvPr>
          <p:cNvSpPr/>
          <p:nvPr/>
        </p:nvSpPr>
        <p:spPr>
          <a:xfrm rot="1016561">
            <a:off x="3545334" y="3326644"/>
            <a:ext cx="1160154" cy="6810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4BF178-59D0-0F46-80A7-9E266066D80A}"/>
              </a:ext>
            </a:extLst>
          </p:cNvPr>
          <p:cNvSpPr/>
          <p:nvPr/>
        </p:nvSpPr>
        <p:spPr>
          <a:xfrm rot="229284">
            <a:off x="9119592" y="3099583"/>
            <a:ext cx="1244187" cy="7531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2AC61D-EA4C-8747-B4C5-688CBB48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05" y="1125890"/>
            <a:ext cx="6187621" cy="484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4425922"/>
            <a:ext cx="44566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203070"/>
            <a:ext cx="4805339" cy="238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C80D1-49A4-6640-9E5D-60C8207F8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144" y="1127979"/>
            <a:ext cx="5974752" cy="48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52A8CB3-2BA3-244A-9184-6C6184B0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80" y="1465859"/>
            <a:ext cx="6187621" cy="484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A2A4FC-21AC-7448-A282-143917FD89B6}"/>
              </a:ext>
            </a:extLst>
          </p:cNvPr>
          <p:cNvSpPr/>
          <p:nvPr/>
        </p:nvSpPr>
        <p:spPr>
          <a:xfrm>
            <a:off x="5398992" y="5138935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-29%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EC2CCE8-86AA-404A-ABA1-C11D0B4A0EEA}"/>
              </a:ext>
            </a:extLst>
          </p:cNvPr>
          <p:cNvSpPr/>
          <p:nvPr/>
        </p:nvSpPr>
        <p:spPr>
          <a:xfrm>
            <a:off x="4789392" y="4723624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-21%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357DF2-112D-2042-9597-A3DF4E53DBC0}"/>
              </a:ext>
            </a:extLst>
          </p:cNvPr>
          <p:cNvSpPr/>
          <p:nvPr/>
        </p:nvSpPr>
        <p:spPr>
          <a:xfrm>
            <a:off x="4157198" y="4330104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-24%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EA24C3-9659-A64E-BDFB-229C111641A7}"/>
              </a:ext>
            </a:extLst>
          </p:cNvPr>
          <p:cNvSpPr/>
          <p:nvPr/>
        </p:nvSpPr>
        <p:spPr>
          <a:xfrm>
            <a:off x="3547598" y="3768337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-26%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A902310-44B4-374C-B68B-5CDC24E0FF10}"/>
              </a:ext>
            </a:extLst>
          </p:cNvPr>
          <p:cNvSpPr/>
          <p:nvPr/>
        </p:nvSpPr>
        <p:spPr>
          <a:xfrm>
            <a:off x="2937998" y="2925216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-13%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8545470-76C2-EF47-B807-695D5AA9FE52}"/>
              </a:ext>
            </a:extLst>
          </p:cNvPr>
          <p:cNvSpPr/>
          <p:nvPr/>
        </p:nvSpPr>
        <p:spPr>
          <a:xfrm>
            <a:off x="2290507" y="2475615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-4%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11D5976-92E0-A14B-BFE1-2FF1059F0B93}"/>
              </a:ext>
            </a:extLst>
          </p:cNvPr>
          <p:cNvSpPr/>
          <p:nvPr/>
        </p:nvSpPr>
        <p:spPr>
          <a:xfrm>
            <a:off x="1727799" y="1269099"/>
            <a:ext cx="711033" cy="393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+9%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962D9-A7AC-1F4C-AB36-126277C8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96" y="1687053"/>
            <a:ext cx="4850414" cy="32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40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EABC2-67E5-074F-AEB1-5CF55A0D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65" y="1134646"/>
            <a:ext cx="6532564" cy="5272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451976" y="5037307"/>
            <a:ext cx="5862712" cy="80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8E0F37-C1F4-104F-B96F-158BFD60B2E7}"/>
              </a:ext>
            </a:extLst>
          </p:cNvPr>
          <p:cNvCxnSpPr>
            <a:cxnSpLocks/>
          </p:cNvCxnSpPr>
          <p:nvPr/>
        </p:nvCxnSpPr>
        <p:spPr>
          <a:xfrm>
            <a:off x="3427592" y="382564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F8DDD-15A0-E147-871C-57A7F1CB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8" y="1498414"/>
            <a:ext cx="5498211" cy="4526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D3E0B-519B-F346-AB2B-6ADEB79F9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016" y="1498415"/>
            <a:ext cx="5634859" cy="45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8BA0E-2837-5344-BFCE-E420550B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35" y="502225"/>
            <a:ext cx="9842500" cy="615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91885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3A1E8-876F-4F47-B77A-9D938F525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17" y="709930"/>
            <a:ext cx="9535365" cy="58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B0DCE-3D95-3143-B568-30AF6431FF1E}"/>
              </a:ext>
            </a:extLst>
          </p:cNvPr>
          <p:cNvSpPr txBox="1"/>
          <p:nvPr/>
        </p:nvSpPr>
        <p:spPr>
          <a:xfrm rot="16200000">
            <a:off x="-1673991" y="2853517"/>
            <a:ext cx="52770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SUBEN 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 o INCIDENCIA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CE842-A2A2-E44E-B022-9D0841522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02" y="673442"/>
            <a:ext cx="9791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63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C2E19-E013-5442-B6EA-56EED25C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84" y="911679"/>
            <a:ext cx="11009662" cy="5034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13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497-BF6B-A047-9947-7EC28B5DA47B}"/>
              </a:ext>
            </a:extLst>
          </p:cNvPr>
          <p:cNvSpPr txBox="1"/>
          <p:nvPr/>
        </p:nvSpPr>
        <p:spPr>
          <a:xfrm>
            <a:off x="8376501" y="190021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DC90D-AAC0-9549-9072-DEA9EDE6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7" y="772220"/>
            <a:ext cx="10015778" cy="5509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13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B215E-5538-6B4E-A715-247FFD2C91C3}"/>
              </a:ext>
            </a:extLst>
          </p:cNvPr>
          <p:cNvGrpSpPr/>
          <p:nvPr/>
        </p:nvGrpSpPr>
        <p:grpSpPr>
          <a:xfrm>
            <a:off x="8712469" y="4799438"/>
            <a:ext cx="1210614" cy="1648496"/>
            <a:chOff x="10742811" y="4623515"/>
            <a:chExt cx="1210614" cy="16484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6CCE17-0400-C849-B625-0604C7AF01C9}"/>
                </a:ext>
              </a:extLst>
            </p:cNvPr>
            <p:cNvSpPr/>
            <p:nvPr/>
          </p:nvSpPr>
          <p:spPr>
            <a:xfrm>
              <a:off x="10742811" y="4623515"/>
              <a:ext cx="1210614" cy="1648496"/>
            </a:xfrm>
            <a:prstGeom prst="rect">
              <a:avLst/>
            </a:prstGeom>
            <a:solidFill>
              <a:srgbClr val="0173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56B2DF-325C-C048-AF1A-964C94CF5032}"/>
                </a:ext>
              </a:extLst>
            </p:cNvPr>
            <p:cNvSpPr txBox="1"/>
            <p:nvPr/>
          </p:nvSpPr>
          <p:spPr>
            <a:xfrm>
              <a:off x="10897511" y="4770603"/>
              <a:ext cx="901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L" sz="3200" b="1" dirty="0">
                  <a:solidFill>
                    <a:srgbClr val="FFFFFF"/>
                  </a:solidFill>
                </a:rPr>
                <a:t>52%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0ED8B5-5BA9-9549-B460-329AFBD4F027}"/>
              </a:ext>
            </a:extLst>
          </p:cNvPr>
          <p:cNvSpPr txBox="1"/>
          <p:nvPr/>
        </p:nvSpPr>
        <p:spPr>
          <a:xfrm>
            <a:off x="10221091" y="4846572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BD21F-884B-FB44-BD13-9EAD63627A11}"/>
              </a:ext>
            </a:extLst>
          </p:cNvPr>
          <p:cNvSpPr txBox="1"/>
          <p:nvPr/>
        </p:nvSpPr>
        <p:spPr>
          <a:xfrm>
            <a:off x="10070226" y="5657180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objetivo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CCB93-2C0F-DA4C-9C8D-E802AF7706E8}"/>
              </a:ext>
            </a:extLst>
          </p:cNvPr>
          <p:cNvSpPr/>
          <p:nvPr/>
        </p:nvSpPr>
        <p:spPr>
          <a:xfrm>
            <a:off x="8738930" y="5687957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L" sz="3200" b="1" dirty="0">
                <a:solidFill>
                  <a:srgbClr val="D2D3D3"/>
                </a:solidFill>
              </a:rPr>
              <a:t>(61%)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AEA4-73A8-D94D-BF69-AA3D9E2FFD77}"/>
              </a:ext>
            </a:extLst>
          </p:cNvPr>
          <p:cNvSpPr/>
          <p:nvPr/>
        </p:nvSpPr>
        <p:spPr>
          <a:xfrm>
            <a:off x="8448541" y="4533363"/>
            <a:ext cx="3548687" cy="209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34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3308096" y="4993889"/>
            <a:ext cx="5575808" cy="16004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Vacunación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Población Total </a:t>
            </a:r>
            <a:endParaRPr lang="en-US" sz="3200" b="1" dirty="0">
              <a:solidFill>
                <a:schemeClr val="accent1"/>
              </a:solidFill>
            </a:endParaRPr>
          </a:p>
          <a:p>
            <a:pPr algn="ctr"/>
            <a:r>
              <a:rPr lang="en-US" sz="4800" b="1" dirty="0">
                <a:solidFill>
                  <a:schemeClr val="accent1"/>
                </a:solidFill>
              </a:rPr>
              <a:t>52%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dosis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más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14 días)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15248" y="105950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778638" y="1063892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EMPEZANDO A BAJAR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15247" y="2936178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778638" y="293635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EA9298-108A-9B45-ADA2-4F80640CB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EXTRA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80FD40-8046-CB41-890D-6C02602081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37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117843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336493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D1917-0E93-3749-BD7F-C9B4998AAEEF}"/>
              </a:ext>
            </a:extLst>
          </p:cNvPr>
          <p:cNvGrpSpPr/>
          <p:nvPr/>
        </p:nvGrpSpPr>
        <p:grpSpPr>
          <a:xfrm>
            <a:off x="33757" y="1357910"/>
            <a:ext cx="4368888" cy="5047978"/>
            <a:chOff x="33757" y="1357910"/>
            <a:chExt cx="4368888" cy="5047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A026D-BE70-9540-9593-AB814E3A9EE5}"/>
                </a:ext>
              </a:extLst>
            </p:cNvPr>
            <p:cNvSpPr txBox="1"/>
            <p:nvPr/>
          </p:nvSpPr>
          <p:spPr>
            <a:xfrm>
              <a:off x="33757" y="3362133"/>
              <a:ext cx="43688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BAJA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85%)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B0E48E-1C79-7F40-AE3E-AD04B86E534A}"/>
                </a:ext>
              </a:extLst>
            </p:cNvPr>
            <p:cNvSpPr txBox="1"/>
            <p:nvPr/>
          </p:nvSpPr>
          <p:spPr>
            <a:xfrm>
              <a:off x="312905" y="1357910"/>
              <a:ext cx="3475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BAJO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3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Y bajo 5% </a:t>
              </a:r>
              <a:r>
                <a:rPr lang="en-US" dirty="0" err="1">
                  <a:solidFill>
                    <a:srgbClr val="FF0000"/>
                  </a:solidFill>
                </a:rPr>
                <a:t>positividad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94AB4-7967-D44F-941D-9D70F0936BF2}"/>
                </a:ext>
              </a:extLst>
            </p:cNvPr>
            <p:cNvSpPr txBox="1"/>
            <p:nvPr/>
          </p:nvSpPr>
          <p:spPr>
            <a:xfrm>
              <a:off x="1965637" y="2576980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474E9-9DC1-794B-8B29-13D587EEFC8A}"/>
                </a:ext>
              </a:extLst>
            </p:cNvPr>
            <p:cNvSpPr txBox="1"/>
            <p:nvPr/>
          </p:nvSpPr>
          <p:spPr>
            <a:xfrm>
              <a:off x="1962363" y="4350373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83A63-77DD-234F-8B5C-0A10C01E1835}"/>
                </a:ext>
              </a:extLst>
            </p:cNvPr>
            <p:cNvSpPr txBox="1"/>
            <p:nvPr/>
          </p:nvSpPr>
          <p:spPr>
            <a:xfrm>
              <a:off x="921403" y="5328670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NO SUBEN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518735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D1917-0E93-3749-BD7F-C9B4998AAEEF}"/>
              </a:ext>
            </a:extLst>
          </p:cNvPr>
          <p:cNvGrpSpPr/>
          <p:nvPr/>
        </p:nvGrpSpPr>
        <p:grpSpPr>
          <a:xfrm>
            <a:off x="33757" y="1357910"/>
            <a:ext cx="4368888" cy="5047978"/>
            <a:chOff x="33757" y="1357910"/>
            <a:chExt cx="4368888" cy="5047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A026D-BE70-9540-9593-AB814E3A9EE5}"/>
                </a:ext>
              </a:extLst>
            </p:cNvPr>
            <p:cNvSpPr txBox="1"/>
            <p:nvPr/>
          </p:nvSpPr>
          <p:spPr>
            <a:xfrm>
              <a:off x="33757" y="3362133"/>
              <a:ext cx="43688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BAJA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85%)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B0E48E-1C79-7F40-AE3E-AD04B86E534A}"/>
                </a:ext>
              </a:extLst>
            </p:cNvPr>
            <p:cNvSpPr txBox="1"/>
            <p:nvPr/>
          </p:nvSpPr>
          <p:spPr>
            <a:xfrm>
              <a:off x="312905" y="1357910"/>
              <a:ext cx="3475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BAJO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3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Y bajo 5% </a:t>
              </a:r>
              <a:r>
                <a:rPr lang="en-US" dirty="0" err="1">
                  <a:solidFill>
                    <a:srgbClr val="FF0000"/>
                  </a:solidFill>
                </a:rPr>
                <a:t>positividad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94AB4-7967-D44F-941D-9D70F0936BF2}"/>
                </a:ext>
              </a:extLst>
            </p:cNvPr>
            <p:cNvSpPr txBox="1"/>
            <p:nvPr/>
          </p:nvSpPr>
          <p:spPr>
            <a:xfrm>
              <a:off x="1965637" y="2576980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474E9-9DC1-794B-8B29-13D587EEFC8A}"/>
                </a:ext>
              </a:extLst>
            </p:cNvPr>
            <p:cNvSpPr txBox="1"/>
            <p:nvPr/>
          </p:nvSpPr>
          <p:spPr>
            <a:xfrm>
              <a:off x="1962363" y="4350373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83A63-77DD-234F-8B5C-0A10C01E1835}"/>
                </a:ext>
              </a:extLst>
            </p:cNvPr>
            <p:cNvSpPr txBox="1"/>
            <p:nvPr/>
          </p:nvSpPr>
          <p:spPr>
            <a:xfrm>
              <a:off x="921403" y="5328670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NO SUBEN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1ACB3F-5DD5-1249-8FFB-C0D60F61E656}"/>
              </a:ext>
            </a:extLst>
          </p:cNvPr>
          <p:cNvSpPr txBox="1"/>
          <p:nvPr/>
        </p:nvSpPr>
        <p:spPr>
          <a:xfrm>
            <a:off x="5758684" y="3352065"/>
            <a:ext cx="460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F1CA38-DB1C-884A-B896-8C62EEAE070E}"/>
              </a:ext>
            </a:extLst>
          </p:cNvPr>
          <p:cNvGrpSpPr/>
          <p:nvPr/>
        </p:nvGrpSpPr>
        <p:grpSpPr>
          <a:xfrm>
            <a:off x="4431830" y="1357910"/>
            <a:ext cx="3182860" cy="4186204"/>
            <a:chOff x="4431830" y="1357910"/>
            <a:chExt cx="3182860" cy="41862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E8E27A-03FC-EA47-B638-F5415C9B2130}"/>
                </a:ext>
              </a:extLst>
            </p:cNvPr>
            <p:cNvSpPr txBox="1"/>
            <p:nvPr/>
          </p:nvSpPr>
          <p:spPr>
            <a:xfrm>
              <a:off x="4431830" y="1357910"/>
              <a:ext cx="318286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CONTAGIO MEDIO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(Entre 3 y 10 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sz="3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DCFB55-8221-844F-BFC2-DEE9AEDB89E8}"/>
                </a:ext>
              </a:extLst>
            </p:cNvPr>
            <p:cNvSpPr txBox="1"/>
            <p:nvPr/>
          </p:nvSpPr>
          <p:spPr>
            <a:xfrm>
              <a:off x="4966620" y="4466896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SUBEN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387157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E3CF8-D4E8-D747-AF99-7BA19BFA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75" y="987019"/>
            <a:ext cx="6851650" cy="54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9BEAF5-0D70-3E44-9ADB-B51A56DBD382}"/>
              </a:ext>
            </a:extLst>
          </p:cNvPr>
          <p:cNvSpPr txBox="1"/>
          <p:nvPr/>
        </p:nvSpPr>
        <p:spPr>
          <a:xfrm>
            <a:off x="4304511" y="4296061"/>
            <a:ext cx="39337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(DELTA)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914D-D63B-004A-BE68-4D89603F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04" y="261257"/>
            <a:ext cx="6437121" cy="42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80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A543E9-9DCE-6641-A37B-94D9F1AD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89" y="1627415"/>
            <a:ext cx="7642679" cy="4665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EA7D2-D3D4-C74A-91CE-D59F716D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75" y="0"/>
            <a:ext cx="4256769" cy="14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6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B73B5D-738B-E940-B6CB-A948D2F47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88" y="0"/>
            <a:ext cx="8518424" cy="6320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464C0-94FF-F149-BAC9-3F11706146A1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98%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06469-7AC9-6644-9D1D-538CCF1E5DE6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523836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4A6C8-BCE6-B44B-88CB-C0E1536C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26" y="0"/>
            <a:ext cx="8820946" cy="650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2CF3F-85E1-B54A-B979-673C342DE9EA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F2EEE-E763-954F-B003-BA7AA789B227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243180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0D78B-E2CC-4542-8343-C7EA722F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57" y="31721"/>
            <a:ext cx="8763000" cy="6456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33C67-856E-0C43-9478-5024D8A98899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60%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7C0CD-3E0C-F142-B6B5-14512F73B665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088066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38000E-E8C2-0D42-A589-4EB3DC21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75" y="0"/>
            <a:ext cx="8656040" cy="6413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C74E5-409D-CD4C-A91F-E97867697454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6A1CC-9824-9B43-98D1-8A65DA78EDAE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493378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B86C7-4504-7B4A-8B8A-2E40B824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63" y="0"/>
            <a:ext cx="8760873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71%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004272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7" y="296426"/>
            <a:ext cx="9877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95%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D0E80-0B22-5D40-8891-873C1F1E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16" y="0"/>
            <a:ext cx="877604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74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7" y="296426"/>
            <a:ext cx="9877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86%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E912E-3C08-6945-8007-5155BAD5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64" y="0"/>
            <a:ext cx="8778787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EBD0B8-2D6D-6D4A-B4EA-5E58D1B26A84}"/>
              </a:ext>
            </a:extLst>
          </p:cNvPr>
          <p:cNvSpPr txBox="1"/>
          <p:nvPr/>
        </p:nvSpPr>
        <p:spPr>
          <a:xfrm>
            <a:off x="0" y="6488668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7C12A5-7490-D34C-AD3E-36BD70B3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86" y="0"/>
            <a:ext cx="8747628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B81F1-B007-7D4E-B11F-C598E219761D}"/>
              </a:ext>
            </a:extLst>
          </p:cNvPr>
          <p:cNvSpPr txBox="1"/>
          <p:nvPr/>
        </p:nvSpPr>
        <p:spPr>
          <a:xfrm>
            <a:off x="10930400" y="296426"/>
            <a:ext cx="9845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&lt;1%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14 Junio</a:t>
            </a:r>
          </a:p>
        </p:txBody>
      </p:sp>
    </p:spTree>
    <p:extLst>
      <p:ext uri="{BB962C8B-B14F-4D97-AF65-F5344CB8AC3E}">
        <p14:creationId xmlns:p14="http://schemas.microsoft.com/office/powerpoint/2010/main" val="311198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00414-6225-C14B-8853-B9D6A0E1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52" y="809790"/>
            <a:ext cx="8881695" cy="55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9E7B-5A4D-E346-9C1E-2ED47A63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14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9D89-2494-7847-95A4-7BC69EEA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de </a:t>
            </a:r>
            <a:r>
              <a:rPr lang="en-US" dirty="0" err="1"/>
              <a:t>fronteras</a:t>
            </a:r>
            <a:r>
              <a:rPr lang="en-US" dirty="0"/>
              <a:t> - </a:t>
            </a:r>
            <a:r>
              <a:rPr lang="en-US" dirty="0" err="1"/>
              <a:t>hechos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F643F-D15D-E645-9CC9-E250DA28F283}"/>
              </a:ext>
            </a:extLst>
          </p:cNvPr>
          <p:cNvSpPr txBox="1"/>
          <p:nvPr/>
        </p:nvSpPr>
        <p:spPr>
          <a:xfrm>
            <a:off x="543871" y="1102859"/>
            <a:ext cx="11104258" cy="5142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Llegan</a:t>
            </a:r>
            <a:r>
              <a:rPr lang="en-US" sz="2800" dirty="0"/>
              <a:t> </a:t>
            </a:r>
            <a:r>
              <a:rPr lang="en-US" sz="2800" dirty="0" err="1"/>
              <a:t>casos</a:t>
            </a:r>
            <a:r>
              <a:rPr lang="en-US" sz="2800" dirty="0"/>
              <a:t> </a:t>
            </a:r>
            <a:r>
              <a:rPr lang="en-US" sz="2800" dirty="0" err="1"/>
              <a:t>contagiados</a:t>
            </a:r>
            <a:r>
              <a:rPr lang="en-US" sz="2800" dirty="0"/>
              <a:t> </a:t>
            </a:r>
            <a:r>
              <a:rPr lang="en-US" sz="2800" dirty="0" err="1"/>
              <a:t>todas</a:t>
            </a:r>
            <a:r>
              <a:rPr lang="en-US" sz="2800" dirty="0"/>
              <a:t> las </a:t>
            </a:r>
            <a:r>
              <a:rPr lang="en-US" sz="2800" dirty="0" err="1"/>
              <a:t>semanas</a:t>
            </a:r>
            <a:r>
              <a:rPr lang="en-US" sz="2800" dirty="0"/>
              <a:t> (</a:t>
            </a:r>
            <a:r>
              <a:rPr lang="en-US" sz="2800" dirty="0" err="1"/>
              <a:t>hace</a:t>
            </a:r>
            <a:r>
              <a:rPr lang="en-US" sz="2800" dirty="0"/>
              <a:t> meses)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 PCR </a:t>
            </a:r>
            <a:r>
              <a:rPr lang="en-US" sz="2800" dirty="0" err="1"/>
              <a:t>negativo</a:t>
            </a:r>
            <a:r>
              <a:rPr lang="en-US" sz="2800" dirty="0"/>
              <a:t> antes del </a:t>
            </a:r>
            <a:r>
              <a:rPr lang="en-US" sz="2800" dirty="0" err="1"/>
              <a:t>vuelo</a:t>
            </a:r>
            <a:r>
              <a:rPr lang="en-US" sz="2800" dirty="0"/>
              <a:t> no </a:t>
            </a:r>
            <a:r>
              <a:rPr lang="en-US" sz="2800" dirty="0" err="1"/>
              <a:t>asegura</a:t>
            </a:r>
            <a:r>
              <a:rPr lang="en-US" sz="2800" dirty="0"/>
              <a:t> no </a:t>
            </a:r>
            <a:r>
              <a:rPr lang="en-US" sz="2800" dirty="0" err="1"/>
              <a:t>haya</a:t>
            </a:r>
            <a:r>
              <a:rPr lang="en-US" sz="2800" dirty="0"/>
              <a:t> </a:t>
            </a:r>
            <a:r>
              <a:rPr lang="en-US" sz="2800" dirty="0" err="1"/>
              <a:t>contagio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 PCR </a:t>
            </a:r>
            <a:r>
              <a:rPr lang="en-US" sz="2800" dirty="0" err="1"/>
              <a:t>negativo</a:t>
            </a:r>
            <a:r>
              <a:rPr lang="en-US" sz="2800" dirty="0"/>
              <a:t> al </a:t>
            </a:r>
            <a:r>
              <a:rPr lang="en-US" sz="2800" dirty="0" err="1"/>
              <a:t>llegar</a:t>
            </a:r>
            <a:r>
              <a:rPr lang="en-US" sz="2800" dirty="0"/>
              <a:t> no </a:t>
            </a:r>
            <a:r>
              <a:rPr lang="en-US" sz="2800" dirty="0" err="1"/>
              <a:t>asegura</a:t>
            </a:r>
            <a:r>
              <a:rPr lang="en-US" sz="2800" dirty="0"/>
              <a:t> que no </a:t>
            </a:r>
            <a:r>
              <a:rPr lang="en-US" sz="2800" dirty="0" err="1"/>
              <a:t>haya</a:t>
            </a:r>
            <a:r>
              <a:rPr lang="en-US" sz="2800" dirty="0"/>
              <a:t> no </a:t>
            </a:r>
            <a:r>
              <a:rPr lang="en-US" sz="2800" dirty="0" err="1"/>
              <a:t>contagio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 </a:t>
            </a:r>
            <a:r>
              <a:rPr lang="en-US" sz="2800" dirty="0" err="1"/>
              <a:t>gente</a:t>
            </a:r>
            <a:r>
              <a:rPr lang="en-US" sz="2800" dirty="0"/>
              <a:t> no </a:t>
            </a:r>
            <a:r>
              <a:rPr lang="en-US" sz="2800" dirty="0" err="1"/>
              <a:t>siempre</a:t>
            </a:r>
            <a:r>
              <a:rPr lang="en-US" sz="2800" dirty="0"/>
              <a:t> </a:t>
            </a:r>
            <a:r>
              <a:rPr lang="en-US" sz="2800" dirty="0" err="1"/>
              <a:t>respeta</a:t>
            </a:r>
            <a:r>
              <a:rPr lang="en-US" sz="2800" dirty="0"/>
              <a:t> </a:t>
            </a:r>
            <a:r>
              <a:rPr lang="en-US" sz="2800" dirty="0" err="1"/>
              <a:t>cuarentena</a:t>
            </a:r>
            <a:r>
              <a:rPr lang="en-US" sz="2800" dirty="0"/>
              <a:t> al </a:t>
            </a:r>
            <a:r>
              <a:rPr lang="en-US" sz="2800" dirty="0" err="1"/>
              <a:t>salir</a:t>
            </a:r>
            <a:r>
              <a:rPr lang="en-US" sz="2800" dirty="0"/>
              <a:t> de hotel de </a:t>
            </a:r>
            <a:r>
              <a:rPr lang="en-US" sz="2800" dirty="0" err="1"/>
              <a:t>tránsito</a:t>
            </a:r>
            <a:br>
              <a:rPr lang="en-US" sz="2800" dirty="0"/>
            </a:br>
            <a:r>
              <a:rPr lang="en-US" sz="2800" dirty="0"/>
              <a:t>¿</a:t>
            </a:r>
            <a:r>
              <a:rPr lang="en-US" sz="2800" dirty="0" err="1"/>
              <a:t>Queremos</a:t>
            </a:r>
            <a:r>
              <a:rPr lang="en-US" sz="2800" dirty="0"/>
              <a:t> </a:t>
            </a:r>
            <a:r>
              <a:rPr lang="en-US" sz="2800" dirty="0" err="1"/>
              <a:t>asegurarnos</a:t>
            </a:r>
            <a:r>
              <a:rPr lang="en-US" sz="2800" dirty="0"/>
              <a:t> que no </a:t>
            </a:r>
            <a:r>
              <a:rPr lang="en-US" sz="2800" dirty="0" err="1"/>
              <a:t>propaguen</a:t>
            </a:r>
            <a:r>
              <a:rPr lang="en-US" sz="2800" dirty="0"/>
              <a:t> </a:t>
            </a:r>
            <a:r>
              <a:rPr lang="en-US" sz="2800" dirty="0" err="1"/>
              <a:t>contagios</a:t>
            </a:r>
            <a:r>
              <a:rPr lang="en-US" sz="2800" dirty="0"/>
              <a:t>?</a:t>
            </a:r>
          </a:p>
          <a:p>
            <a:pPr>
              <a:lnSpc>
                <a:spcPct val="20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NZ: </a:t>
            </a:r>
            <a:r>
              <a:rPr lang="en-US" sz="2800" b="1" dirty="0" err="1">
                <a:solidFill>
                  <a:srgbClr val="FF0000"/>
                </a:solidFill>
              </a:rPr>
              <a:t>Cuarentena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obligatoria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residencia por 14 días con PCR al día 2 y 12</a:t>
            </a:r>
          </a:p>
        </p:txBody>
      </p:sp>
    </p:spTree>
    <p:extLst>
      <p:ext uri="{BB962C8B-B14F-4D97-AF65-F5344CB8AC3E}">
        <p14:creationId xmlns:p14="http://schemas.microsoft.com/office/powerpoint/2010/main" val="1251592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919F-B2B1-B04F-9664-E7D3DCDC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5" y="-10276"/>
            <a:ext cx="12313451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Ilusión</a:t>
            </a:r>
            <a:r>
              <a:rPr lang="en-US" sz="3200" dirty="0"/>
              <a:t> de “</a:t>
            </a:r>
            <a:r>
              <a:rPr lang="en-US" sz="3200" dirty="0" err="1"/>
              <a:t>fronteras</a:t>
            </a:r>
            <a:r>
              <a:rPr lang="en-US" sz="3200" dirty="0"/>
              <a:t> </a:t>
            </a:r>
            <a:r>
              <a:rPr lang="en-US" sz="3200" dirty="0" err="1"/>
              <a:t>cerradas</a:t>
            </a:r>
            <a:r>
              <a:rPr lang="en-US" sz="3200" dirty="0"/>
              <a:t>” - </a:t>
            </a:r>
            <a:r>
              <a:rPr lang="en-US" sz="3200" b="1" dirty="0" err="1">
                <a:solidFill>
                  <a:srgbClr val="FF0000"/>
                </a:solidFill>
              </a:rPr>
              <a:t>Mejor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dar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transparentar</a:t>
            </a:r>
            <a:r>
              <a:rPr lang="en-US" sz="3200" b="1" dirty="0">
                <a:solidFill>
                  <a:srgbClr val="FF0000"/>
                </a:solidFill>
              </a:rPr>
              <a:t> la </a:t>
            </a:r>
            <a:r>
              <a:rPr lang="en-US" sz="3200" b="1" dirty="0" err="1">
                <a:solidFill>
                  <a:srgbClr val="FF0000"/>
                </a:solidFill>
              </a:rPr>
              <a:t>realidad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C272F6-2F5A-3A44-8175-80F470B5C48D}"/>
              </a:ext>
            </a:extLst>
          </p:cNvPr>
          <p:cNvSpPr/>
          <p:nvPr/>
        </p:nvSpPr>
        <p:spPr>
          <a:xfrm>
            <a:off x="1491343" y="2314091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10.231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F13F5-D432-714A-9113-E6863C7633A9}"/>
              </a:ext>
            </a:extLst>
          </p:cNvPr>
          <p:cNvSpPr txBox="1"/>
          <p:nvPr/>
        </p:nvSpPr>
        <p:spPr>
          <a:xfrm>
            <a:off x="3057486" y="622272"/>
            <a:ext cx="69172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4 al 10 de Julio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EJEMPLO HIPOTÉTICO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87CE-8A8C-8D46-BA97-5C917B2B2C38}"/>
              </a:ext>
            </a:extLst>
          </p:cNvPr>
          <p:cNvSpPr txBox="1"/>
          <p:nvPr/>
        </p:nvSpPr>
        <p:spPr>
          <a:xfrm>
            <a:off x="1538621" y="3810604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Permisos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 para </a:t>
            </a:r>
            <a:r>
              <a:rPr lang="en-US" dirty="0" err="1"/>
              <a:t>salir</a:t>
            </a:r>
            <a:r>
              <a:rPr lang="en-US" dirty="0"/>
              <a:t> de Chile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D5C246-2F2C-DC47-9B24-C04F9841CDDF}"/>
              </a:ext>
            </a:extLst>
          </p:cNvPr>
          <p:cNvSpPr/>
          <p:nvPr/>
        </p:nvSpPr>
        <p:spPr>
          <a:xfrm>
            <a:off x="4566557" y="2331087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8.342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15AE0-F304-1043-A17E-86583912F337}"/>
              </a:ext>
            </a:extLst>
          </p:cNvPr>
          <p:cNvSpPr txBox="1"/>
          <p:nvPr/>
        </p:nvSpPr>
        <p:spPr>
          <a:xfrm>
            <a:off x="4566556" y="3889879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Ingresos</a:t>
            </a:r>
            <a:r>
              <a:rPr lang="en-US" dirty="0"/>
              <a:t> a Chile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6EE7DD-4DFB-0141-8899-6F04BC2B919F}"/>
              </a:ext>
            </a:extLst>
          </p:cNvPr>
          <p:cNvSpPr/>
          <p:nvPr/>
        </p:nvSpPr>
        <p:spPr>
          <a:xfrm>
            <a:off x="7979228" y="4600297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7.543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130C5-31DF-B145-9D6A-6772945C35BD}"/>
              </a:ext>
            </a:extLst>
          </p:cNvPr>
          <p:cNvSpPr txBox="1"/>
          <p:nvPr/>
        </p:nvSpPr>
        <p:spPr>
          <a:xfrm>
            <a:off x="7979228" y="6171856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PCR </a:t>
            </a:r>
            <a:r>
              <a:rPr lang="en-US" dirty="0" err="1"/>
              <a:t>negativo</a:t>
            </a:r>
            <a:r>
              <a:rPr lang="en-US" dirty="0"/>
              <a:t> al </a:t>
            </a:r>
            <a:r>
              <a:rPr lang="en-US" dirty="0" err="1"/>
              <a:t>ingreso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962450-B89F-8E45-A482-E95267F2BE1A}"/>
              </a:ext>
            </a:extLst>
          </p:cNvPr>
          <p:cNvSpPr/>
          <p:nvPr/>
        </p:nvSpPr>
        <p:spPr>
          <a:xfrm>
            <a:off x="1491343" y="4640110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5.467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AAAE1-31F5-744B-821A-FF591D638E3F}"/>
              </a:ext>
            </a:extLst>
          </p:cNvPr>
          <p:cNvSpPr txBox="1"/>
          <p:nvPr/>
        </p:nvSpPr>
        <p:spPr>
          <a:xfrm>
            <a:off x="1491343" y="6211669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Permanencia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Hotel de </a:t>
            </a:r>
            <a:r>
              <a:rPr lang="en-US" dirty="0" err="1"/>
              <a:t>tránsito</a:t>
            </a:r>
            <a:r>
              <a:rPr lang="en-US" dirty="0"/>
              <a:t> x 5 días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1983686-0FFB-0741-B579-8AC24A0082FD}"/>
              </a:ext>
            </a:extLst>
          </p:cNvPr>
          <p:cNvSpPr/>
          <p:nvPr/>
        </p:nvSpPr>
        <p:spPr>
          <a:xfrm>
            <a:off x="7979231" y="2314091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1.432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85DE2-9FC2-F14E-85C8-C6FEDE51583E}"/>
              </a:ext>
            </a:extLst>
          </p:cNvPr>
          <p:cNvSpPr txBox="1"/>
          <p:nvPr/>
        </p:nvSpPr>
        <p:spPr>
          <a:xfrm>
            <a:off x="7979228" y="3788874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Permisos</a:t>
            </a:r>
            <a:r>
              <a:rPr lang="en-US" dirty="0"/>
              <a:t> de </a:t>
            </a:r>
            <a:r>
              <a:rPr lang="en-US" dirty="0" err="1"/>
              <a:t>ingreso</a:t>
            </a:r>
            <a:r>
              <a:rPr lang="en-US" dirty="0"/>
              <a:t> a </a:t>
            </a:r>
            <a:r>
              <a:rPr lang="en-US" dirty="0" err="1"/>
              <a:t>extranjeros</a:t>
            </a:r>
            <a:r>
              <a:rPr lang="en-US" dirty="0"/>
              <a:t> no </a:t>
            </a:r>
            <a:r>
              <a:rPr lang="en-US" dirty="0" err="1"/>
              <a:t>residentes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FA9D4D-E98E-6949-A138-E4B69D457E52}"/>
              </a:ext>
            </a:extLst>
          </p:cNvPr>
          <p:cNvSpPr/>
          <p:nvPr/>
        </p:nvSpPr>
        <p:spPr>
          <a:xfrm>
            <a:off x="4566556" y="4640110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987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0F85D-EE4B-E74C-AFF2-A77A72A607A6}"/>
              </a:ext>
            </a:extLst>
          </p:cNvPr>
          <p:cNvSpPr txBox="1"/>
          <p:nvPr/>
        </p:nvSpPr>
        <p:spPr>
          <a:xfrm>
            <a:off x="4566556" y="6211669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Permisos</a:t>
            </a:r>
            <a:r>
              <a:rPr lang="en-US" dirty="0"/>
              <a:t> para </a:t>
            </a:r>
            <a:r>
              <a:rPr lang="en-US" dirty="0" err="1"/>
              <a:t>salida</a:t>
            </a:r>
            <a:r>
              <a:rPr lang="en-US" dirty="0"/>
              <a:t> </a:t>
            </a:r>
            <a:r>
              <a:rPr lang="en-US" dirty="0" err="1"/>
              <a:t>anticipada</a:t>
            </a:r>
            <a:r>
              <a:rPr lang="en-US" dirty="0"/>
              <a:t> de hotel</a:t>
            </a:r>
          </a:p>
        </p:txBody>
      </p:sp>
    </p:spTree>
    <p:extLst>
      <p:ext uri="{BB962C8B-B14F-4D97-AF65-F5344CB8AC3E}">
        <p14:creationId xmlns:p14="http://schemas.microsoft.com/office/powerpoint/2010/main" val="177665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26C33-9DD6-4C45-BABF-EBC8EBDC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64" y="774954"/>
            <a:ext cx="8848271" cy="57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2D0AF-6683-9E49-9D30-CB636EAF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86" y="592473"/>
            <a:ext cx="8843935" cy="6004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44EF5C-FD44-6F41-90C7-114438FAF03B}"/>
              </a:ext>
            </a:extLst>
          </p:cNvPr>
          <p:cNvSpPr txBox="1"/>
          <p:nvPr/>
        </p:nvSpPr>
        <p:spPr>
          <a:xfrm>
            <a:off x="2782753" y="7698"/>
            <a:ext cx="6626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PACIENTES COVID19 EN UCI POR EDAD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0C1DB-D1F5-B64B-B2E0-C6D2A37E3116}"/>
              </a:ext>
            </a:extLst>
          </p:cNvPr>
          <p:cNvSpPr txBox="1"/>
          <p:nvPr/>
        </p:nvSpPr>
        <p:spPr>
          <a:xfrm>
            <a:off x="6648657" y="3594875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437AAB"/>
                </a:solidFill>
              </a:rPr>
              <a:t>60 años o más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F357D-81FB-FD4D-A628-D426DA82EA48}"/>
              </a:ext>
            </a:extLst>
          </p:cNvPr>
          <p:cNvSpPr txBox="1"/>
          <p:nvPr/>
        </p:nvSpPr>
        <p:spPr>
          <a:xfrm>
            <a:off x="4772050" y="1818557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FF8902"/>
                </a:solidFill>
              </a:rPr>
              <a:t>Menores de 60 años</a:t>
            </a:r>
          </a:p>
        </p:txBody>
      </p:sp>
    </p:spTree>
    <p:extLst>
      <p:ext uri="{BB962C8B-B14F-4D97-AF65-F5344CB8AC3E}">
        <p14:creationId xmlns:p14="http://schemas.microsoft.com/office/powerpoint/2010/main" val="305714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A744F-4575-C54A-A329-CD67C337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7" y="573756"/>
            <a:ext cx="7194326" cy="57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838285-BA03-0C4C-8F00-25736929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09" y="1609253"/>
            <a:ext cx="5753333" cy="4614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117C35-2A4A-C94D-A2BA-E1E4F0C60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49"/>
          <a:stretch/>
        </p:blipFill>
        <p:spPr>
          <a:xfrm>
            <a:off x="495204" y="1632815"/>
            <a:ext cx="5600796" cy="4590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917480">
            <a:off x="4254682" y="2120913"/>
            <a:ext cx="1475314" cy="8559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10 Julio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17 Julio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471079">
            <a:off x="9558830" y="1991443"/>
            <a:ext cx="1311929" cy="8323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35716</TotalTime>
  <Words>932</Words>
  <Application>Microsoft Macintosh PowerPoint</Application>
  <PresentationFormat>Widescreen</PresentationFormat>
  <Paragraphs>215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 EXTRA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de fronteras - hechos</vt:lpstr>
      <vt:lpstr>Ilusión de “fronteras cerradas” - Mejor dar transparentar la realidad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252</cp:revision>
  <dcterms:created xsi:type="dcterms:W3CDTF">2021-01-30T18:55:16Z</dcterms:created>
  <dcterms:modified xsi:type="dcterms:W3CDTF">2021-07-17T17:04:05Z</dcterms:modified>
</cp:coreProperties>
</file>